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447800" y="2057400"/>
            <a:ext cx="6248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Исламски свет - Арабљани</a:t>
            </a:r>
          </a:p>
          <a:p>
            <a:pPr algn="ctr"/>
            <a:r>
              <a:rPr lang="sr-Cyrl-C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средњем веку</a:t>
            </a:r>
          </a:p>
          <a:p>
            <a:pPr algn="ctr"/>
            <a:endParaRPr lang="sr-Latn-C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https://encrypted-tbn1.gstatic.com/images?q=tbn:ANd9GcRo7VvZDGRq2DnkQbzvNm5_DsRsmsfJ5KG5LxDBmyoIWEb9v_WU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57600"/>
            <a:ext cx="1752600" cy="144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3800" y="54864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>
                <a:solidFill>
                  <a:schemeClr val="bg1"/>
                </a:solidFill>
              </a:rPr>
              <a:t>Полумесец-симбол Ислама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5867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Cyrl-RS" dirty="0" smtClean="0"/>
              <a:t> </a:t>
            </a:r>
            <a:r>
              <a:rPr lang="sr-Cyrl-RS" sz="2000" b="1" dirty="0" smtClean="0">
                <a:solidFill>
                  <a:schemeClr val="bg1"/>
                </a:solidFill>
              </a:rPr>
              <a:t>Стр. 26.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0" y="381001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Арабљанска племена су пре појаве ислама живела као номади у оазама на Арабијском полуострву: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BLOGGER_PHOTO_ID_5654286624723162946" descr="arabian-peninsula-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3505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rg_hi" descr="ANd9GcTy5EmA7w4g205ekehdBIbc56HR5GtUjr9b6uGg8oUgiEeUDgp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1336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avougaonik 5"/>
          <p:cNvSpPr/>
          <p:nvPr/>
        </p:nvSpPr>
        <p:spPr>
          <a:xfrm>
            <a:off x="3733800" y="4114800"/>
            <a:ext cx="54102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Оаза-плодно место у пустињи.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rg_hi" descr="ANd9GcRCfB8rDnxCIkWsBNJKqp-q8qprRhYCssnnUFkMTC5F1lg7MKjH_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8768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avougaonik 7"/>
          <p:cNvSpPr/>
          <p:nvPr/>
        </p:nvSpPr>
        <p:spPr>
          <a:xfrm>
            <a:off x="0" y="4952999"/>
            <a:ext cx="475980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6.веку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еконоска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криза. Раслојавање.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Шеици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приграбили више плена и камила.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228600" y="304800"/>
            <a:ext cx="8610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Почетком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7.века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-појава нове вере Ислама.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457201" y="914400"/>
            <a:ext cx="4114799" cy="52322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Ислам-вера у бога Алаха. 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457200" y="1600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Верници-муслимани,Мухамеданци...</a:t>
            </a:r>
            <a:endParaRPr lang="en-US" sz="2800" dirty="0"/>
          </a:p>
        </p:txBody>
      </p:sp>
      <p:pic>
        <p:nvPicPr>
          <p:cNvPr id="2050" name="rg_hi" descr="ANd9GcSimhDgkqi3SEtRNAIsDc3seiPthrDa_0Iy9RzLi33kLDdMpKH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143000"/>
            <a:ext cx="18288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avougaonik 5"/>
          <p:cNvSpPr/>
          <p:nvPr/>
        </p:nvSpPr>
        <p:spPr>
          <a:xfrm>
            <a:off x="0" y="2286000"/>
            <a:ext cx="7239000" cy="9541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Оснивач-пророк Мухамед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( 570-630 ), трговац из Меке. 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762000" y="5334000"/>
            <a:ext cx="7924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622. </a:t>
            </a:r>
            <a:r>
              <a:rPr lang="sr-Cyrl-CS" sz="2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Хиџра</a:t>
            </a:r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прелазак Мухамеда из меке у </a:t>
            </a:r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Медину, </a:t>
            </a:r>
            <a:r>
              <a:rPr lang="sr-Cyrl-C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почетак исламске ере</a:t>
            </a:r>
            <a:r>
              <a:rPr lang="sr-Cyrl-C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sr-Latn-C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1" name="rg_hi" descr="ANd9GcT_F5mhecdUnFW75P6XqbMIs2qEAu_-d9Iw5RAS4x25urvMbX8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352800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avougaonik 9"/>
          <p:cNvSpPr/>
          <p:nvPr/>
        </p:nvSpPr>
        <p:spPr>
          <a:xfrm>
            <a:off x="7315200" y="3581400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Мухамед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Pravougaonik 10"/>
          <p:cNvSpPr/>
          <p:nvPr/>
        </p:nvSpPr>
        <p:spPr>
          <a:xfrm>
            <a:off x="3048000" y="3505199"/>
            <a:ext cx="3200400" cy="144655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Наводно анђео Гаврило пренеси  Алахову поруку Мухамеду да буде пророк.</a:t>
            </a:r>
            <a:endParaRPr lang="sr-Latn-CS" sz="2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>
          <a:xfrm>
            <a:off x="0" y="0"/>
            <a:ext cx="64008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Коран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или Куран - исламска света књига.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rg_hi" descr="ANd9GcSrK8Ng1IschOhNZUE6QnAPPUIbvF5UNEzz5oOIlKfu8ys-3V8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ugaonik 4"/>
          <p:cNvSpPr/>
          <p:nvPr/>
        </p:nvSpPr>
        <p:spPr>
          <a:xfrm>
            <a:off x="2971800" y="990600"/>
            <a:ext cx="6172200" cy="954107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Каба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или Ћаба –исламско свето место у Меки.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152400" y="2667000"/>
            <a:ext cx="6477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Џихад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свети рат против неверника.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228601" y="3276599"/>
            <a:ext cx="4952999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Џамија-исламска богомоља.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304800" y="3962399"/>
            <a:ext cx="5562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Хоџа-муслимански свештеник.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304801" y="4571999"/>
            <a:ext cx="5867399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Верске заповести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пута на дан молитва Алаху, пост-рамазан, хаџилук, лична хигијена. Највећи празник-Бајрам.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8" name="Picture 4" descr="Резултат слика за мустафа пашина џамиј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676400"/>
            <a:ext cx="2971800" cy="3733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72200" y="5410200"/>
            <a:ext cx="29718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Cyrl-CS" sz="2000" b="1" dirty="0" smtClean="0"/>
              <a:t>Мустафа-пашина џамија у Скопљу саградио 1492. године Мустафа-паша, везир султана Бајазита </a:t>
            </a:r>
            <a:r>
              <a:rPr lang="en-US" sz="2000" b="1" dirty="0" smtClean="0"/>
              <a:t>II</a:t>
            </a:r>
            <a:endParaRPr lang="en-US" sz="2000" b="1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0" y="228601"/>
            <a:ext cx="9448800" cy="52322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Ислам је ујединио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Арабљане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омогућио настанак државе 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0" y="838200"/>
            <a:ext cx="8763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Калифа</a:t>
            </a: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(пророков наследник)-</a:t>
            </a:r>
            <a:r>
              <a:rPr lang="sr-Cyrl-C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владрска</a:t>
            </a: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титула</a:t>
            </a:r>
            <a:r>
              <a:rPr lang="sr-Cyrl-C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0" y="1371600"/>
            <a:ext cx="861060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Други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калифа- Омар 632. започиње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арабљанска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освајања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запад и исток са Арабијског полуострва. Први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пораз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им наноси Карло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Мартел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732. код </a:t>
            </a:r>
            <a:r>
              <a:rPr lang="sr-Cyrl-CS" sz="2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Поатја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Франачкој. 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rg_hi" descr="ANd9GcSLE2ay4tOGaCzq1gOAZYQ0M_EAbz92ZbZNlD4WygcTGZDsIxH6g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67200"/>
            <a:ext cx="289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kvir za tekst 5"/>
          <p:cNvSpPr txBox="1"/>
          <p:nvPr/>
        </p:nvSpPr>
        <p:spPr>
          <a:xfrm>
            <a:off x="0" y="3276600"/>
            <a:ext cx="86106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Арабљанска држава (</a:t>
            </a:r>
            <a:r>
              <a:rPr lang="sr-Cyrl-CS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калифат</a:t>
            </a:r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) се простирала од Атлантика до </a:t>
            </a:r>
            <a:r>
              <a:rPr lang="sr-Cyrl-CS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Инда</a:t>
            </a:r>
            <a:r>
              <a:rPr lang="sr-Cyrl-C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2895600" y="4114801"/>
            <a:ext cx="62484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Источну Европу од Арабљана одбранила је Византија ,а Западну-Франачка.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2819400" y="5410200"/>
            <a:ext cx="6324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8.</a:t>
            </a:r>
            <a:r>
              <a:rPr lang="sr-Latn-R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веку Калифат се распао на 3 мања калифата: Багдатски (Азија),  Каирски (Египат ),</a:t>
            </a:r>
          </a:p>
          <a:p>
            <a:r>
              <a:rPr lang="sr-Cyrl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sr-Cyrl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рдовски (Шпанија).</a:t>
            </a:r>
            <a:endParaRPr lang="sr-Latn-C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0" y="228600"/>
            <a:ext cx="899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Привредни и културни значај Арабљана</a:t>
            </a:r>
            <a:r>
              <a:rPr lang="sr-Cyrl-C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sr-Latn-C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0" y="99060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Трговинским путевима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преносе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занатску робу, привредне културе (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пиринач, шећерну трску, лан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, знања и проналаске од Кине до Русије :</a:t>
            </a:r>
          </a:p>
        </p:txBody>
      </p:sp>
      <p:sp>
        <p:nvSpPr>
          <p:cNvPr id="4" name="Pravougaonik 3"/>
          <p:cNvSpPr/>
          <p:nvPr/>
        </p:nvSpPr>
        <p:spPr>
          <a:xfrm>
            <a:off x="0" y="2286000"/>
            <a:ext cx="9144000" cy="95410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Хартију, барут и бусолу преносе из Кине у Европу , арапске  бројеве  (1, 2, 3...) из Индије.</a:t>
            </a:r>
            <a:endParaRPr lang="sr-Latn-CS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152400" y="3200399"/>
            <a:ext cx="8610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Сачували античке књиге</a:t>
            </a: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оргиналу преводећи их на арапски.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0" y="4038599"/>
            <a:ext cx="8991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Унапредили медицину, математику, географију.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1219200" y="4495799"/>
            <a:ext cx="18288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Уметност: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0" y="5029199"/>
            <a:ext cx="8839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Збирка бајки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,,Хиљаду и једна ноћ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”-</a:t>
            </a:r>
            <a:r>
              <a:rPr lang="sr-Cyrl-C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прича </a:t>
            </a:r>
            <a:r>
              <a:rPr lang="sr-Cyrl-CS" sz="2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Шехерезада</a:t>
            </a:r>
            <a:endParaRPr lang="sr-Latn-C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457200" y="5638799"/>
            <a:ext cx="6822977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Арабеске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CS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sr-Cyrl-C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арапски  </a:t>
            </a:r>
            <a:r>
              <a:rPr lang="sr-Cyrl-C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украси у облику </a:t>
            </a:r>
            <a:r>
              <a:rPr lang="sr-Cyrl-CS" sz="280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геометријских </a:t>
            </a:r>
            <a:r>
              <a:rPr lang="sr-Cyrl-CS" sz="2800" cap="none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шара</a:t>
            </a:r>
            <a:r>
              <a:rPr lang="sr-Cyrl-C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лозица, листића .</a:t>
            </a:r>
            <a:endParaRPr lang="sr-Latn-CS" sz="28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http://kameleonputnik.weebly.com/uploads/1/2/7/5/12750231/8888840.jpg?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pic>
        <p:nvPicPr>
          <p:cNvPr id="2052" name="Picture 4" descr="http://thumbs.dreamstime.com/t/arabesque-seamless-pattern-blue-black-editable-vector-file-315218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3657600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тат слика за zbirka hiljadu i jedna n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62600" cy="3028950"/>
          </a:xfrm>
          <a:prstGeom prst="rect">
            <a:avLst/>
          </a:prstGeom>
          <a:noFill/>
        </p:spPr>
      </p:pic>
      <p:pic>
        <p:nvPicPr>
          <p:cNvPr id="1028" name="Picture 4" descr="Резултат слика за zbirka hiljadu i jedna no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0"/>
            <a:ext cx="2952750" cy="4362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876800"/>
            <a:ext cx="9144000" cy="184665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 особа уводне приче из 1001 ноћи је везирова кћи  Шехерезада која се удаје за окрутног и неомиљеног владара Шахријарха, који разочаран у верност жена редом убија, након прве брачне ноћи, сваку нову жену. Сваке ноћи започела би му приповедати неку од најчудеснијих прича, као н</a:t>
            </a:r>
            <a:r>
              <a:rPr lang="en-GB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Синбаду морепловцу, Аладину и чаробној лампи, Али Баби и 40 разбојника… чаробњацима, чудовиштима и вилама. И сваког   јутра прекидала би причу, а настављала је опет следеће ноћи.  </a:t>
            </a:r>
            <a:endParaRPr lang="en-US" sz="1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5562600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Збирка се састоји од низа прича, прилично различитих по садржају, од којих су неке, </a:t>
            </a:r>
          </a:p>
          <a:p>
            <a:r>
              <a:rPr lang="ru-RU" sz="2000" dirty="0" smtClean="0"/>
              <a:t>попут легенди о Синбадовим путовањима, Аладиновој лампи и Али Баби и 40 разбојника, и самостално постале део светске културе.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зултат слика за zbirka hiljadu i jedna n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6400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Илустрација из збирке ,,Хиљаду и једна ноћ”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52400" y="28194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Аутор:</a:t>
            </a:r>
          </a:p>
          <a:p>
            <a:pPr algn="ctr"/>
            <a:endParaRPr lang="sr-Latn-C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1863822" y="3733799"/>
            <a:ext cx="5416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sr-Latn-C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2819400" y="4114800"/>
            <a:ext cx="45794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Душица Максимовић</a:t>
            </a:r>
            <a:endParaRPr lang="sr-Latn-C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2743200" y="1447800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Хвала на пажњи!</a:t>
            </a:r>
            <a:endParaRPr lang="sr-Latn-C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http://comps.canstockphoto.jp/can-stock-photo_csp144861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3124200" cy="3581400"/>
          </a:xfrm>
          <a:prstGeom prst="rect">
            <a:avLst/>
          </a:prstGeom>
          <a:noFill/>
        </p:spPr>
      </p:pic>
      <p:pic>
        <p:nvPicPr>
          <p:cNvPr id="9" name="Picture 8" descr="http://www.candlecover.de/product_images/preview/1251447310_ARABES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"/>
            <a:ext cx="2381250" cy="1285876"/>
          </a:xfrm>
          <a:prstGeom prst="rect">
            <a:avLst/>
          </a:prstGeom>
          <a:noFill/>
        </p:spPr>
      </p:pic>
      <p:pic>
        <p:nvPicPr>
          <p:cNvPr id="1030" name="Picture 6" descr="http://thumbs.dreamstime.com/t/nahtloses-muster-der-arabeske-210499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0"/>
            <a:ext cx="1600200" cy="1524001"/>
          </a:xfrm>
          <a:prstGeom prst="rect">
            <a:avLst/>
          </a:prstGeom>
          <a:noFill/>
        </p:spPr>
      </p:pic>
      <p:pic>
        <p:nvPicPr>
          <p:cNvPr id="1034" name="Picture 10" descr="http://www.nocmuzeja.rs/var/noc_muzeja/storage/images/2015/islamska-kultura-dragocenost-grada-beograda/153491-2-ser-SR/Islamska-kultura-dragocenost-grada-Beograda_referen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286001"/>
            <a:ext cx="2514600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500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Dušica</dc:creator>
  <cp:lastModifiedBy>User</cp:lastModifiedBy>
  <cp:revision>50</cp:revision>
  <dcterms:created xsi:type="dcterms:W3CDTF">2006-08-16T00:00:00Z</dcterms:created>
  <dcterms:modified xsi:type="dcterms:W3CDTF">2016-10-20T19:05:43Z</dcterms:modified>
</cp:coreProperties>
</file>